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92" r:id="rId2"/>
    <p:sldId id="256" r:id="rId3"/>
    <p:sldId id="257" r:id="rId4"/>
    <p:sldId id="258" r:id="rId5"/>
    <p:sldId id="293" r:id="rId6"/>
    <p:sldId id="259" r:id="rId7"/>
    <p:sldId id="260" r:id="rId8"/>
    <p:sldId id="261" r:id="rId9"/>
    <p:sldId id="262" r:id="rId10"/>
    <p:sldId id="263" r:id="rId11"/>
    <p:sldId id="264" r:id="rId12"/>
    <p:sldId id="265" r:id="rId13"/>
    <p:sldId id="266" r:id="rId14"/>
    <p:sldId id="294" r:id="rId15"/>
    <p:sldId id="300" r:id="rId16"/>
    <p:sldId id="267" r:id="rId17"/>
    <p:sldId id="281" r:id="rId18"/>
    <p:sldId id="268" r:id="rId19"/>
    <p:sldId id="269" r:id="rId20"/>
    <p:sldId id="270" r:id="rId21"/>
    <p:sldId id="271" r:id="rId22"/>
    <p:sldId id="272" r:id="rId23"/>
    <p:sldId id="273" r:id="rId24"/>
    <p:sldId id="274" r:id="rId25"/>
    <p:sldId id="275" r:id="rId26"/>
    <p:sldId id="276" r:id="rId27"/>
    <p:sldId id="277" r:id="rId28"/>
    <p:sldId id="279" r:id="rId29"/>
    <p:sldId id="295" r:id="rId30"/>
    <p:sldId id="280" r:id="rId31"/>
    <p:sldId id="282" r:id="rId32"/>
    <p:sldId id="283" r:id="rId33"/>
    <p:sldId id="296" r:id="rId34"/>
    <p:sldId id="284" r:id="rId35"/>
    <p:sldId id="297" r:id="rId36"/>
    <p:sldId id="285" r:id="rId37"/>
    <p:sldId id="286" r:id="rId38"/>
    <p:sldId id="298" r:id="rId39"/>
    <p:sldId id="287" r:id="rId40"/>
    <p:sldId id="299" r:id="rId41"/>
    <p:sldId id="288" r:id="rId42"/>
    <p:sldId id="289" r:id="rId43"/>
    <p:sldId id="290" r:id="rId44"/>
    <p:sldId id="29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2F6EA8-5A5E-4B1B-BE9A-2525CFFE1376}" type="datetimeFigureOut">
              <a:rPr lang="en-US" smtClean="0"/>
              <a:pPr/>
              <a:t>11/4/2013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3AA644-8CA7-46B1-A9BC-6CCB4C0E99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3AA644-8CA7-46B1-A9BC-6CCB4C0E99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3AA644-8CA7-46B1-A9BC-6CCB4C0E99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3AA644-8CA7-46B1-A9BC-6CCB4C0E99D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3AA644-8CA7-46B1-A9BC-6CCB4C0E99D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3AA644-8CA7-46B1-A9BC-6CCB4C0E99D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3AA644-8CA7-46B1-A9BC-6CCB4C0E99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3AA644-8CA7-46B1-A9BC-6CCB4C0E99D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2F6EA8-5A5E-4B1B-BE9A-2525CFFE1376}" type="datetimeFigureOut">
              <a:rPr lang="en-US" smtClean="0"/>
              <a:pPr/>
              <a:t>11/4/2013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63AA644-8CA7-46B1-A9BC-6CCB4C0E99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2F6EA8-5A5E-4B1B-BE9A-2525CFFE1376}" type="datetimeFigureOut">
              <a:rPr lang="en-US" smtClean="0"/>
              <a:pPr/>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3AA644-8CA7-46B1-A9BC-6CCB4C0E99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2F6EA8-5A5E-4B1B-BE9A-2525CFFE1376}" type="datetimeFigureOut">
              <a:rPr lang="en-US" smtClean="0"/>
              <a:pPr/>
              <a:t>11/4/2013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3AA644-8CA7-46B1-A9BC-6CCB4C0E99D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2F6EA8-5A5E-4B1B-BE9A-2525CFFE1376}" type="datetimeFigureOut">
              <a:rPr lang="en-US" smtClean="0"/>
              <a:pPr/>
              <a:t>11/4/2013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3AA644-8CA7-46B1-A9BC-6CCB4C0E99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BES24"/>
          <p:cNvPicPr>
            <a:picLocks noChangeAspect="1" noChangeArrowheads="1"/>
          </p:cNvPicPr>
          <p:nvPr/>
        </p:nvPicPr>
        <p:blipFill>
          <a:blip r:embed="rId2" cstate="print"/>
          <a:srcRect/>
          <a:stretch>
            <a:fillRect/>
          </a:stretch>
        </p:blipFill>
        <p:spPr bwMode="auto">
          <a:xfrm>
            <a:off x="2165350" y="404813"/>
            <a:ext cx="4540250"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no clear association between H.pylori and GERD and BE , and the organism doesn’t infect the esophagus. </a:t>
            </a:r>
          </a:p>
          <a:p>
            <a:pPr>
              <a:buNone/>
            </a:pPr>
            <a:endParaRPr lang="en-US" dirty="0" smtClean="0"/>
          </a:p>
          <a:p>
            <a:r>
              <a:rPr lang="en-US" dirty="0" smtClean="0"/>
              <a:t>In fact H.pyloi infection may protect against GERD and BE.</a:t>
            </a:r>
            <a:endParaRPr lang="en-US" dirty="0"/>
          </a:p>
        </p:txBody>
      </p:sp>
      <p:sp>
        <p:nvSpPr>
          <p:cNvPr id="3" name="Title 2"/>
          <p:cNvSpPr>
            <a:spLocks noGrp="1"/>
          </p:cNvSpPr>
          <p:nvPr>
            <p:ph type="title"/>
          </p:nvPr>
        </p:nvSpPr>
        <p:spPr/>
        <p:txBody>
          <a:bodyPr/>
          <a:lstStyle/>
          <a:p>
            <a:r>
              <a:rPr lang="en-US" dirty="0" err="1" smtClean="0"/>
              <a:t>H.Pylori</a:t>
            </a:r>
            <a:r>
              <a:rPr lang="en-US" dirty="0" smtClean="0"/>
              <a:t>  infection: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has no symptoms different from that of GERD.</a:t>
            </a:r>
          </a:p>
          <a:p>
            <a:r>
              <a:rPr lang="en-US" dirty="0" smtClean="0"/>
              <a:t>Also, it can not be detected radiologically. </a:t>
            </a:r>
          </a:p>
          <a:p>
            <a:r>
              <a:rPr lang="en-US" dirty="0" smtClean="0"/>
              <a:t>So , the gold standard method for  diagnosis of BE is upper endoscopy and biopsy from the distal esophagus.</a:t>
            </a:r>
            <a:endParaRPr lang="en-US" dirty="0"/>
          </a:p>
        </p:txBody>
      </p:sp>
      <p:sp>
        <p:nvSpPr>
          <p:cNvPr id="3" name="Title 2"/>
          <p:cNvSpPr>
            <a:spLocks noGrp="1"/>
          </p:cNvSpPr>
          <p:nvPr>
            <p:ph type="title"/>
          </p:nvPr>
        </p:nvSpPr>
        <p:spPr/>
        <p:txBody>
          <a:bodyPr/>
          <a:lstStyle/>
          <a:p>
            <a:r>
              <a:rPr lang="en-US" dirty="0" smtClean="0"/>
              <a:t>Diagnosis: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normal persons, the squamocolumnar junction coincides with the GEj. It is the transition from the pale mucosa of the esophagus to the salmon-colored gastric mucosa.</a:t>
            </a:r>
          </a:p>
          <a:p>
            <a:r>
              <a:rPr lang="en-US" dirty="0" smtClean="0"/>
              <a:t>Endoscopic ally, the GEJ  is defined as the top of the gastric fold. </a:t>
            </a:r>
          </a:p>
          <a:p>
            <a:r>
              <a:rPr lang="en-US" dirty="0" smtClean="0"/>
              <a:t>If the </a:t>
            </a:r>
            <a:r>
              <a:rPr lang="en-US" dirty="0" err="1" smtClean="0"/>
              <a:t>squamocolumnar</a:t>
            </a:r>
            <a:r>
              <a:rPr lang="en-US" dirty="0" smtClean="0"/>
              <a:t> j. is above the GEJ ,a columnar lined esoph. is found and biopsies should be taken. </a:t>
            </a:r>
            <a:endParaRPr lang="en-US" dirty="0"/>
          </a:p>
        </p:txBody>
      </p:sp>
      <p:sp>
        <p:nvSpPr>
          <p:cNvPr id="3" name="Title 2"/>
          <p:cNvSpPr>
            <a:spLocks noGrp="1"/>
          </p:cNvSpPr>
          <p:nvPr>
            <p:ph type="title"/>
          </p:nvPr>
        </p:nvSpPr>
        <p:spPr/>
        <p:txBody>
          <a:bodyPr/>
          <a:lstStyle/>
          <a:p>
            <a:r>
              <a:rPr lang="en-US" dirty="0" smtClean="0"/>
              <a:t>Endoscopic findings: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Early studies defined BE as the presence of 3cm of columnar lined distal esoph.</a:t>
            </a:r>
          </a:p>
          <a:p>
            <a:r>
              <a:rPr lang="en-US" dirty="0" smtClean="0"/>
              <a:t>Recent studies defined the presence of less than 3cm as short segment Barrett esoph. </a:t>
            </a:r>
          </a:p>
          <a:p>
            <a:endParaRPr lang="en-US" dirty="0" smtClean="0"/>
          </a:p>
          <a:p>
            <a:r>
              <a:rPr lang="en-US" dirty="0" smtClean="0"/>
              <a:t>The longer the segment of BE , the higher the risk for developing of adenocarcinoma.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rrette esophagus.jpg"/>
          <p:cNvPicPr>
            <a:picLocks noGrp="1" noChangeAspect="1"/>
          </p:cNvPicPr>
          <p:nvPr>
            <p:ph idx="1"/>
          </p:nvPr>
        </p:nvPicPr>
        <p:blipFill>
          <a:blip r:embed="rId2" cstate="print"/>
          <a:stretch>
            <a:fillRect/>
          </a:stretch>
        </p:blipFill>
        <p:spPr>
          <a:xfrm>
            <a:off x="1524000" y="1524000"/>
            <a:ext cx="5943600" cy="4343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rretxx4[1].jpg"/>
          <p:cNvPicPr>
            <a:picLocks noGrp="1" noChangeAspect="1"/>
          </p:cNvPicPr>
          <p:nvPr>
            <p:ph idx="1"/>
          </p:nvPr>
        </p:nvPicPr>
        <p:blipFill>
          <a:blip r:embed="rId2" cstate="print"/>
          <a:stretch>
            <a:fillRect/>
          </a:stretch>
        </p:blipFill>
        <p:spPr>
          <a:xfrm>
            <a:off x="903507" y="838200"/>
            <a:ext cx="7021293" cy="48768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q"/>
            </a:pPr>
            <a:r>
              <a:rPr lang="en-US" dirty="0" smtClean="0"/>
              <a:t>Biopsies are classified as:</a:t>
            </a:r>
          </a:p>
          <a:p>
            <a:pPr>
              <a:buNone/>
            </a:pPr>
            <a:r>
              <a:rPr lang="en-US" dirty="0" smtClean="0"/>
              <a:t>1.Non dysplastic.(negative for dysplasia).</a:t>
            </a:r>
          </a:p>
          <a:p>
            <a:pPr>
              <a:buNone/>
            </a:pPr>
            <a:r>
              <a:rPr lang="en-US" dirty="0" smtClean="0"/>
              <a:t>2.Indifinite for dysplasia.</a:t>
            </a:r>
          </a:p>
          <a:p>
            <a:pPr>
              <a:buNone/>
            </a:pPr>
            <a:r>
              <a:rPr lang="en-US" dirty="0" smtClean="0"/>
              <a:t>3.low-grade dysplasia.</a:t>
            </a:r>
          </a:p>
          <a:p>
            <a:pPr>
              <a:buNone/>
            </a:pPr>
            <a:r>
              <a:rPr lang="en-US" dirty="0" smtClean="0"/>
              <a:t>4.High –grade dysplasia.</a:t>
            </a:r>
            <a:endParaRPr lang="en-US" dirty="0"/>
          </a:p>
        </p:txBody>
      </p:sp>
      <p:sp>
        <p:nvSpPr>
          <p:cNvPr id="3" name="Title 2"/>
          <p:cNvSpPr>
            <a:spLocks noGrp="1"/>
          </p:cNvSpPr>
          <p:nvPr>
            <p:ph type="title"/>
          </p:nvPr>
        </p:nvSpPr>
        <p:spPr/>
        <p:txBody>
          <a:bodyPr/>
          <a:lstStyle/>
          <a:p>
            <a:r>
              <a:rPr lang="en-US" dirty="0" smtClean="0"/>
              <a:t>Biopsies: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Diagnosis of dysplasia should be made with caution as:</a:t>
            </a:r>
          </a:p>
          <a:p>
            <a:pPr>
              <a:buFont typeface="Wingdings" pitchFamily="2" charset="2"/>
              <a:buChar char="q"/>
            </a:pPr>
            <a:r>
              <a:rPr lang="en-US" dirty="0" smtClean="0"/>
              <a:t>Active inflammation due to GERD may cause nuclear changes that  mimic low grade and high grade dysplasia.</a:t>
            </a:r>
          </a:p>
          <a:p>
            <a:pPr>
              <a:buFont typeface="Wingdings" pitchFamily="2" charset="2"/>
              <a:buChar char="q"/>
            </a:pPr>
            <a:r>
              <a:rPr lang="en-US" dirty="0" smtClean="0"/>
              <a:t>If biopsies are taken from an area adjacent to an ulcer with numerous neutrophils infiltrating the epithelium , diagnosis of dysplasia may be difficult and diagnosis of indefinite dysplasia is assigned.</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role of upper endoscopy screening for BE is still unclear. </a:t>
            </a:r>
          </a:p>
          <a:p>
            <a:r>
              <a:rPr lang="en-US" dirty="0" smtClean="0"/>
              <a:t>The American College of gastroenterology guidelines recommended screening for patients with chronic GERD symptoms who are over 50years. </a:t>
            </a:r>
          </a:p>
          <a:p>
            <a:r>
              <a:rPr lang="en-US" dirty="0" smtClean="0"/>
              <a:t>N.B: a significant proportion of pt. with esophageal adenocarcinoma report no symptoms of GERD. </a:t>
            </a:r>
            <a:endParaRPr lang="en-US" dirty="0"/>
          </a:p>
        </p:txBody>
      </p:sp>
      <p:sp>
        <p:nvSpPr>
          <p:cNvPr id="3" name="Title 2"/>
          <p:cNvSpPr>
            <a:spLocks noGrp="1"/>
          </p:cNvSpPr>
          <p:nvPr>
            <p:ph type="title"/>
          </p:nvPr>
        </p:nvSpPr>
        <p:spPr/>
        <p:txBody>
          <a:bodyPr/>
          <a:lstStyle/>
          <a:p>
            <a:r>
              <a:rPr lang="en-US" dirty="0" smtClean="0"/>
              <a:t>Screening: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i="1" dirty="0" smtClean="0"/>
              <a:t>Definition:</a:t>
            </a:r>
          </a:p>
          <a:p>
            <a:r>
              <a:rPr lang="en-US" dirty="0" smtClean="0"/>
              <a:t>It means performance of serial at regular intervals for patients diagnosed to have BE, aiming for early detection of dysplasia and early  cancer at  curable stages. </a:t>
            </a:r>
          </a:p>
          <a:p>
            <a:pPr>
              <a:buNone/>
            </a:pPr>
            <a:r>
              <a:rPr lang="en-US" b="1" i="1" dirty="0" smtClean="0"/>
              <a:t>Value:</a:t>
            </a:r>
          </a:p>
          <a:p>
            <a:r>
              <a:rPr lang="en-US" dirty="0" smtClean="0"/>
              <a:t>The overall risk for cancer in BE is 0.5%. </a:t>
            </a:r>
            <a:endParaRPr lang="en-US" dirty="0"/>
          </a:p>
        </p:txBody>
      </p:sp>
      <p:sp>
        <p:nvSpPr>
          <p:cNvPr id="3" name="Title 2"/>
          <p:cNvSpPr>
            <a:spLocks noGrp="1"/>
          </p:cNvSpPr>
          <p:nvPr>
            <p:ph type="title"/>
          </p:nvPr>
        </p:nvSpPr>
        <p:spPr/>
        <p:txBody>
          <a:bodyPr/>
          <a:lstStyle/>
          <a:p>
            <a:r>
              <a:rPr lang="en-US" dirty="0" err="1" smtClean="0"/>
              <a:t>Survillence</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Barrett's esophagus</a:t>
            </a:r>
            <a:br>
              <a:rPr lang="en-US" dirty="0" smtClean="0"/>
            </a:br>
            <a:r>
              <a:rPr lang="en-US" dirty="0" smtClean="0"/>
              <a: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a:t>
            </a:r>
          </a:p>
          <a:p>
            <a:r>
              <a:rPr lang="en-US" dirty="0" smtClean="0"/>
              <a:t>Mustafa .A. Ali kassem. </a:t>
            </a:r>
          </a:p>
          <a:p>
            <a:r>
              <a:rPr lang="en-US" dirty="0" smtClean="0"/>
              <a:t>Resident doctor in tropical medicine and hepatology department.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cost-effectiveness of surveillance in Barrett esophagus is debated. </a:t>
            </a:r>
          </a:p>
          <a:p>
            <a:r>
              <a:rPr lang="en-US" dirty="0" smtClean="0"/>
              <a:t>Retrospective data have shown that       </a:t>
            </a:r>
          </a:p>
          <a:p>
            <a:pPr>
              <a:buNone/>
            </a:pPr>
            <a:r>
              <a:rPr lang="en-US" dirty="0" smtClean="0"/>
              <a:t>   cancers detected during Barrett esophagus surveillance are more likely to be found at an early stage and are associated with  better survival compared with  those not detected during surveillance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few studies have demonstrated no difference in overall survival between patients with Barrett esophagus and the general population,,,,,</a:t>
            </a:r>
          </a:p>
          <a:p>
            <a:pPr>
              <a:buNone/>
            </a:pPr>
            <a:r>
              <a:rPr lang="en-US" dirty="0" smtClean="0"/>
              <a:t>   calling into question the utility of Barrett esophagus endoscopic surveillance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Currently , upper endoscopy  with four-quadrant “jumbo” biopsies  at 2-cm intervals remains  the best method  for obtaining surveillance  biopsies. </a:t>
            </a:r>
          </a:p>
          <a:p>
            <a:r>
              <a:rPr lang="en-US" dirty="0" smtClean="0"/>
              <a:t>the surveillance  interval  of upper endoscopy is determined  by the degree of dysplasia found in a Barrett esoph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following table shows summery of recommendations for surveillance endoscopies in Barrett esophagus: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nvGraphicFramePr>
        <p:xfrm>
          <a:off x="0" y="152400"/>
          <a:ext cx="8991600" cy="7328240"/>
        </p:xfrm>
        <a:graphic>
          <a:graphicData uri="http://schemas.openxmlformats.org/drawingml/2006/table">
            <a:tbl>
              <a:tblPr firstRow="1" bandRow="1">
                <a:tableStyleId>{5C22544A-7EE6-4342-B048-85BDC9FD1C3A}</a:tableStyleId>
              </a:tblPr>
              <a:tblGrid>
                <a:gridCol w="2057400"/>
                <a:gridCol w="2209800"/>
                <a:gridCol w="2286000"/>
                <a:gridCol w="2438400"/>
              </a:tblGrid>
              <a:tr h="733476">
                <a:tc>
                  <a:txBody>
                    <a:bodyPr/>
                    <a:lstStyle/>
                    <a:p>
                      <a:endParaRPr lang="en-US" dirty="0"/>
                    </a:p>
                  </a:txBody>
                  <a:tcPr/>
                </a:tc>
                <a:tc>
                  <a:txBody>
                    <a:bodyPr/>
                    <a:lstStyle/>
                    <a:p>
                      <a:r>
                        <a:rPr lang="en-US" dirty="0" smtClean="0"/>
                        <a:t>ASGE</a:t>
                      </a:r>
                      <a:endParaRPr lang="en-US" dirty="0"/>
                    </a:p>
                  </a:txBody>
                  <a:tcPr/>
                </a:tc>
                <a:tc>
                  <a:txBody>
                    <a:bodyPr/>
                    <a:lstStyle/>
                    <a:p>
                      <a:r>
                        <a:rPr lang="en-US" dirty="0" smtClean="0"/>
                        <a:t>ACG</a:t>
                      </a:r>
                      <a:endParaRPr lang="en-US" dirty="0"/>
                    </a:p>
                  </a:txBody>
                  <a:tcPr/>
                </a:tc>
                <a:tc>
                  <a:txBody>
                    <a:bodyPr/>
                    <a:lstStyle/>
                    <a:p>
                      <a:r>
                        <a:rPr lang="en-US" dirty="0" smtClean="0"/>
                        <a:t>AGA</a:t>
                      </a:r>
                      <a:endParaRPr lang="en-US" dirty="0"/>
                    </a:p>
                  </a:txBody>
                  <a:tcPr/>
                </a:tc>
              </a:tr>
              <a:tr h="1418053">
                <a:tc>
                  <a:txBody>
                    <a:bodyPr/>
                    <a:lstStyle/>
                    <a:p>
                      <a:r>
                        <a:rPr lang="en-US" dirty="0" smtClean="0"/>
                        <a:t>screening</a:t>
                      </a:r>
                      <a:endParaRPr lang="en-US" dirty="0"/>
                    </a:p>
                  </a:txBody>
                  <a:tcPr/>
                </a:tc>
                <a:tc>
                  <a:txBody>
                    <a:bodyPr/>
                    <a:lstStyle/>
                    <a:p>
                      <a:r>
                        <a:rPr lang="en-US" dirty="0" smtClean="0"/>
                        <a:t>Selected</a:t>
                      </a:r>
                      <a:r>
                        <a:rPr lang="en-US" baseline="0" dirty="0" smtClean="0"/>
                        <a:t> persons, no further screening if BE not found on initial EGD</a:t>
                      </a:r>
                      <a:endParaRPr lang="en-US" dirty="0"/>
                    </a:p>
                  </a:txBody>
                  <a:tcPr/>
                </a:tc>
                <a:tc>
                  <a:txBody>
                    <a:bodyPr/>
                    <a:lstStyle/>
                    <a:p>
                      <a:r>
                        <a:rPr lang="en-US" dirty="0" smtClean="0"/>
                        <a:t>Controversial, highest yield is in pt.</a:t>
                      </a:r>
                      <a:r>
                        <a:rPr lang="en-US" baseline="0" dirty="0" smtClean="0"/>
                        <a:t> with chronic GERD and &gt;50y</a:t>
                      </a:r>
                      <a:r>
                        <a:rPr lang="en-US" dirty="0" smtClean="0"/>
                        <a:t> </a:t>
                      </a:r>
                      <a:endParaRPr lang="en-US" dirty="0"/>
                    </a:p>
                  </a:txBody>
                  <a:tcPr/>
                </a:tc>
                <a:tc>
                  <a:txBody>
                    <a:bodyPr/>
                    <a:lstStyle/>
                    <a:p>
                      <a:r>
                        <a:rPr lang="en-US" dirty="0" smtClean="0"/>
                        <a:t>Screening</a:t>
                      </a:r>
                      <a:r>
                        <a:rPr lang="en-US" baseline="0" dirty="0" smtClean="0"/>
                        <a:t> of white male&gt;50y.with chronic GERD may be cost-effective</a:t>
                      </a:r>
                      <a:endParaRPr lang="en-US" dirty="0"/>
                    </a:p>
                  </a:txBody>
                  <a:tcPr/>
                </a:tc>
              </a:tr>
              <a:tr h="1108364">
                <a:tc>
                  <a:txBody>
                    <a:bodyPr/>
                    <a:lstStyle/>
                    <a:p>
                      <a:r>
                        <a:rPr lang="en-US" dirty="0" smtClean="0"/>
                        <a:t>No dysplasia</a:t>
                      </a:r>
                      <a:endParaRPr lang="en-US" dirty="0"/>
                    </a:p>
                  </a:txBody>
                  <a:tcPr/>
                </a:tc>
                <a:tc>
                  <a:txBody>
                    <a:bodyPr/>
                    <a:lstStyle/>
                    <a:p>
                      <a:r>
                        <a:rPr lang="en-US" dirty="0" smtClean="0"/>
                        <a:t>Repeat at 1y then every 3y</a:t>
                      </a:r>
                      <a:endParaRPr lang="en-US" dirty="0"/>
                    </a:p>
                  </a:txBody>
                  <a:tcPr/>
                </a:tc>
                <a:tc>
                  <a:txBody>
                    <a:bodyPr/>
                    <a:lstStyle/>
                    <a:p>
                      <a:r>
                        <a:rPr lang="en-US" dirty="0" smtClean="0"/>
                        <a:t>Repeat</a:t>
                      </a:r>
                      <a:r>
                        <a:rPr lang="en-US" baseline="0" dirty="0" smtClean="0"/>
                        <a:t>  EGD, then every 3y</a:t>
                      </a:r>
                      <a:endParaRPr lang="en-US" dirty="0"/>
                    </a:p>
                  </a:txBody>
                  <a:tcPr/>
                </a:tc>
                <a:tc>
                  <a:txBody>
                    <a:bodyPr/>
                    <a:lstStyle/>
                    <a:p>
                      <a:r>
                        <a:rPr lang="en-US" dirty="0" smtClean="0"/>
                        <a:t>Repeat at 1y, then every</a:t>
                      </a:r>
                      <a:r>
                        <a:rPr lang="en-US" baseline="0" dirty="0" smtClean="0"/>
                        <a:t> 5y</a:t>
                      </a:r>
                      <a:endParaRPr lang="en-US" dirty="0"/>
                    </a:p>
                  </a:txBody>
                  <a:tcPr/>
                </a:tc>
              </a:tr>
              <a:tr h="1418053">
                <a:tc>
                  <a:txBody>
                    <a:bodyPr/>
                    <a:lstStyle/>
                    <a:p>
                      <a:r>
                        <a:rPr lang="en-US" dirty="0" smtClean="0"/>
                        <a:t>Low-grade dysplasia</a:t>
                      </a:r>
                      <a:endParaRPr lang="en-US" dirty="0"/>
                    </a:p>
                  </a:txBody>
                  <a:tcPr/>
                </a:tc>
                <a:tc>
                  <a:txBody>
                    <a:bodyPr/>
                    <a:lstStyle/>
                    <a:p>
                      <a:r>
                        <a:rPr lang="en-US" dirty="0" smtClean="0"/>
                        <a:t>Yearly EGD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Yearly EGD</a:t>
                      </a:r>
                    </a:p>
                    <a:p>
                      <a:endParaRPr lang="en-US" dirty="0"/>
                    </a:p>
                  </a:txBody>
                  <a:tcPr/>
                </a:tc>
                <a:tc>
                  <a:txBody>
                    <a:bodyPr/>
                    <a:lstStyle/>
                    <a:p>
                      <a:r>
                        <a:rPr lang="en-US" dirty="0" smtClean="0"/>
                        <a:t>If two pathologists</a:t>
                      </a:r>
                      <a:r>
                        <a:rPr lang="en-US" baseline="0" dirty="0" smtClean="0"/>
                        <a:t> agree dysplasia present then yearly ;if not  then every 2y </a:t>
                      </a:r>
                      <a:endParaRPr lang="en-US" dirty="0"/>
                    </a:p>
                  </a:txBody>
                  <a:tcPr/>
                </a:tc>
              </a:tr>
              <a:tr h="1418053">
                <a:tc>
                  <a:txBody>
                    <a:bodyPr/>
                    <a:lstStyle/>
                    <a:p>
                      <a:r>
                        <a:rPr lang="en-US" dirty="0" smtClean="0"/>
                        <a:t>High grade dysplasia</a:t>
                      </a:r>
                      <a:endParaRPr lang="en-US" dirty="0"/>
                    </a:p>
                  </a:txBody>
                  <a:tcPr/>
                </a:tc>
                <a:tc>
                  <a:txBody>
                    <a:bodyPr/>
                    <a:lstStyle/>
                    <a:p>
                      <a:r>
                        <a:rPr lang="en-US" dirty="0" smtClean="0"/>
                        <a:t>Confirm pathology;</a:t>
                      </a:r>
                      <a:r>
                        <a:rPr lang="en-US" baseline="0" dirty="0" smtClean="0"/>
                        <a:t> repeat EGD to exclude cancer, consider ablation ,surgery, or surveillance every 3mon.</a:t>
                      </a:r>
                      <a:endParaRPr lang="en-US" dirty="0"/>
                    </a:p>
                  </a:txBody>
                  <a:tcPr/>
                </a:tc>
                <a:tc>
                  <a:txBody>
                    <a:bodyPr/>
                    <a:lstStyle/>
                    <a:p>
                      <a:r>
                        <a:rPr lang="en-US" dirty="0" smtClean="0"/>
                        <a:t>Confirm pathology;</a:t>
                      </a:r>
                      <a:r>
                        <a:rPr lang="en-US" baseline="0" dirty="0" smtClean="0"/>
                        <a:t> repeat EGD to exclude cancer, if mucosal irregularities—EMR ; consider ablation or surgery</a:t>
                      </a:r>
                      <a:endParaRPr lang="en-US" dirty="0"/>
                    </a:p>
                  </a:txBody>
                  <a:tcPr/>
                </a:tc>
                <a:tc>
                  <a:txBody>
                    <a:bodyPr/>
                    <a:lstStyle/>
                    <a:p>
                      <a:r>
                        <a:rPr lang="en-US" dirty="0" smtClean="0"/>
                        <a:t>Confirm pathology;</a:t>
                      </a:r>
                      <a:r>
                        <a:rPr lang="en-US" baseline="0" dirty="0" smtClean="0"/>
                        <a:t> repeat EGD to exclude cancer, consider pt., focality of dysplasia; consider intensive surveillance, ablation or surgery</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smtClean="0"/>
              <a:t>ASGE</a:t>
            </a:r>
            <a:r>
              <a:rPr lang="en-US" dirty="0" smtClean="0"/>
              <a:t>→ American Society of GI Endoscopy.</a:t>
            </a:r>
          </a:p>
          <a:p>
            <a:r>
              <a:rPr lang="en-US" b="1" i="1" dirty="0" smtClean="0"/>
              <a:t>ACG</a:t>
            </a:r>
            <a:r>
              <a:rPr lang="en-US" dirty="0" smtClean="0"/>
              <a:t>→ American Collage of Gastroenterology.</a:t>
            </a:r>
          </a:p>
          <a:p>
            <a:r>
              <a:rPr lang="en-US" b="1" i="1" dirty="0" smtClean="0"/>
              <a:t>AGA</a:t>
            </a:r>
            <a:r>
              <a:rPr lang="en-US" dirty="0" smtClean="0"/>
              <a:t>→ American Gastroenterology Association</a:t>
            </a:r>
          </a:p>
          <a:p>
            <a:r>
              <a:rPr lang="en-US" b="1" i="1" dirty="0" smtClean="0"/>
              <a:t>EMR</a:t>
            </a:r>
            <a:r>
              <a:rPr lang="en-US" dirty="0" smtClean="0"/>
              <a:t>→ Endoscopic Mucosal resection.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Risk factors for development of adenocarcinoma from BE:</a:t>
            </a:r>
            <a:endParaRPr lang="en-US" dirty="0"/>
          </a:p>
        </p:txBody>
      </p:sp>
      <p:sp>
        <p:nvSpPr>
          <p:cNvPr id="5" name="Content Placeholder 4"/>
          <p:cNvSpPr>
            <a:spLocks noGrp="1"/>
          </p:cNvSpPr>
          <p:nvPr>
            <p:ph sz="quarter" idx="2"/>
          </p:nvPr>
        </p:nvSpPr>
        <p:spPr/>
        <p:txBody>
          <a:bodyPr/>
          <a:lstStyle/>
          <a:p>
            <a:r>
              <a:rPr lang="en-US" dirty="0" smtClean="0"/>
              <a:t>Clinical factors</a:t>
            </a:r>
          </a:p>
          <a:p>
            <a:endParaRPr lang="en-US" dirty="0" smtClean="0"/>
          </a:p>
          <a:p>
            <a:endParaRPr lang="en-US" dirty="0" smtClean="0"/>
          </a:p>
          <a:p>
            <a:endParaRPr lang="en-US" dirty="0" smtClean="0"/>
          </a:p>
          <a:p>
            <a:endParaRPr lang="en-US" dirty="0" smtClean="0"/>
          </a:p>
          <a:p>
            <a:endParaRPr lang="en-US" dirty="0" smtClean="0"/>
          </a:p>
          <a:p>
            <a:r>
              <a:rPr lang="en-US" dirty="0" smtClean="0"/>
              <a:t>Endoscopic factors</a:t>
            </a:r>
            <a:endParaRPr lang="en-US" dirty="0"/>
          </a:p>
        </p:txBody>
      </p:sp>
      <p:sp>
        <p:nvSpPr>
          <p:cNvPr id="7" name="Content Placeholder 6"/>
          <p:cNvSpPr>
            <a:spLocks noGrp="1"/>
          </p:cNvSpPr>
          <p:nvPr>
            <p:ph sz="quarter" idx="4"/>
          </p:nvPr>
        </p:nvSpPr>
        <p:spPr/>
        <p:txBody>
          <a:bodyPr>
            <a:normAutofit fontScale="77500" lnSpcReduction="20000"/>
          </a:bodyPr>
          <a:lstStyle/>
          <a:p>
            <a:r>
              <a:rPr lang="en-US" dirty="0" smtClean="0"/>
              <a:t>Male gender</a:t>
            </a:r>
          </a:p>
          <a:p>
            <a:r>
              <a:rPr lang="en-US" dirty="0" smtClean="0"/>
              <a:t>Older age</a:t>
            </a:r>
          </a:p>
          <a:p>
            <a:r>
              <a:rPr lang="en-US" dirty="0" smtClean="0"/>
              <a:t>Tobacco smoking</a:t>
            </a:r>
          </a:p>
          <a:p>
            <a:r>
              <a:rPr lang="en-US" dirty="0" smtClean="0"/>
              <a:t>Heavy alcohol use</a:t>
            </a:r>
          </a:p>
          <a:p>
            <a:r>
              <a:rPr lang="en-US" dirty="0" smtClean="0"/>
              <a:t>High body mass index</a:t>
            </a:r>
          </a:p>
          <a:p>
            <a:r>
              <a:rPr lang="en-US" dirty="0" smtClean="0"/>
              <a:t>Diet low in fruits &amp; veg.</a:t>
            </a:r>
          </a:p>
          <a:p>
            <a:r>
              <a:rPr lang="en-US" dirty="0" smtClean="0"/>
              <a:t>Drugs relaxing LOS</a:t>
            </a:r>
          </a:p>
          <a:p>
            <a:endParaRPr lang="en-US" dirty="0" smtClean="0"/>
          </a:p>
          <a:p>
            <a:endParaRPr lang="en-US" dirty="0" smtClean="0"/>
          </a:p>
          <a:p>
            <a:endParaRPr lang="en-US" dirty="0" smtClean="0"/>
          </a:p>
          <a:p>
            <a:endParaRPr lang="en-US" dirty="0" smtClean="0"/>
          </a:p>
          <a:p>
            <a:r>
              <a:rPr lang="en-US" dirty="0" smtClean="0"/>
              <a:t>Long seg. Of BE.</a:t>
            </a:r>
          </a:p>
          <a:p>
            <a:r>
              <a:rPr lang="en-US" dirty="0" smtClean="0"/>
              <a:t>Mucosal abnormalities(ulcers, </a:t>
            </a:r>
            <a:r>
              <a:rPr lang="en-US" dirty="0" smtClean="0"/>
              <a:t>nodularities ,</a:t>
            </a:r>
            <a:r>
              <a:rPr lang="en-US" dirty="0" smtClean="0"/>
              <a:t>stricture)</a:t>
            </a:r>
          </a:p>
          <a:p>
            <a:r>
              <a:rPr lang="en-US" dirty="0" smtClean="0"/>
              <a:t>Large hiatus hernia.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p:txBody>
          <a:bodyPr/>
          <a:lstStyle/>
          <a:p>
            <a:r>
              <a:rPr lang="en-US" dirty="0" err="1" smtClean="0"/>
              <a:t>Histologic</a:t>
            </a:r>
            <a:r>
              <a:rPr lang="en-US" dirty="0" smtClean="0"/>
              <a:t> factors </a:t>
            </a:r>
          </a:p>
          <a:p>
            <a:endParaRPr lang="en-US" dirty="0" smtClean="0"/>
          </a:p>
          <a:p>
            <a:endParaRPr lang="en-US" dirty="0" smtClean="0"/>
          </a:p>
          <a:p>
            <a:r>
              <a:rPr lang="en-US" dirty="0" smtClean="0"/>
              <a:t>biomarkers</a:t>
            </a:r>
            <a:endParaRPr lang="en-US" dirty="0"/>
          </a:p>
        </p:txBody>
      </p:sp>
      <p:sp>
        <p:nvSpPr>
          <p:cNvPr id="6" name="Content Placeholder 5"/>
          <p:cNvSpPr>
            <a:spLocks noGrp="1"/>
          </p:cNvSpPr>
          <p:nvPr>
            <p:ph sz="quarter" idx="4"/>
          </p:nvPr>
        </p:nvSpPr>
        <p:spPr/>
        <p:txBody>
          <a:bodyPr/>
          <a:lstStyle/>
          <a:p>
            <a:r>
              <a:rPr lang="en-US" dirty="0" smtClean="0"/>
              <a:t>High –grade dysplasia</a:t>
            </a:r>
          </a:p>
          <a:p>
            <a:endParaRPr lang="en-US" dirty="0" smtClean="0"/>
          </a:p>
          <a:p>
            <a:endParaRPr lang="en-US" dirty="0" smtClean="0"/>
          </a:p>
          <a:p>
            <a:endParaRPr lang="en-US" dirty="0" smtClean="0"/>
          </a:p>
          <a:p>
            <a:r>
              <a:rPr lang="en-US" dirty="0" smtClean="0"/>
              <a:t>Aneuploidy.</a:t>
            </a:r>
          </a:p>
          <a:p>
            <a:r>
              <a:rPr lang="en-US" dirty="0" smtClean="0"/>
              <a:t>P53 loss of heterozygosity.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None/>
            </a:pPr>
            <a:r>
              <a:rPr lang="en-US" b="1" i="1" dirty="0" smtClean="0"/>
              <a:t>A. Non dysplastic  BE:</a:t>
            </a:r>
          </a:p>
          <a:p>
            <a:pPr marL="624078" indent="-514350">
              <a:buNone/>
            </a:pPr>
            <a:r>
              <a:rPr lang="en-US" dirty="0" smtClean="0"/>
              <a:t>∙PPI→↓incidence of dysplasia especially  with prolonged use. </a:t>
            </a:r>
          </a:p>
          <a:p>
            <a:pPr marL="624078" indent="-514350">
              <a:buNone/>
            </a:pPr>
            <a:r>
              <a:rPr lang="en-US" dirty="0" smtClean="0"/>
              <a:t>       →every pt. diagnosed as BE should be treated with PPI wheather symptomatic or not.</a:t>
            </a:r>
          </a:p>
          <a:p>
            <a:pPr marL="624078" indent="-514350">
              <a:buNone/>
            </a:pPr>
            <a:r>
              <a:rPr lang="en-US" dirty="0" smtClean="0"/>
              <a:t>∙anti-</a:t>
            </a:r>
            <a:r>
              <a:rPr lang="en-US" dirty="0" err="1" smtClean="0"/>
              <a:t>secretory</a:t>
            </a:r>
            <a:r>
              <a:rPr lang="en-US" dirty="0" smtClean="0"/>
              <a:t> drugs → despite long term use there is no regression of long segment BE, regression is described with ultra sort and short segment BE.</a:t>
            </a:r>
          </a:p>
          <a:p>
            <a:pPr marL="624078" indent="-514350">
              <a:buNone/>
            </a:pPr>
            <a:endParaRPr lang="en-US" dirty="0"/>
          </a:p>
        </p:txBody>
      </p:sp>
      <p:sp>
        <p:nvSpPr>
          <p:cNvPr id="3" name="Title 2"/>
          <p:cNvSpPr>
            <a:spLocks noGrp="1"/>
          </p:cNvSpPr>
          <p:nvPr>
            <p:ph type="title"/>
          </p:nvPr>
        </p:nvSpPr>
        <p:spPr/>
        <p:txBody>
          <a:bodyPr/>
          <a:lstStyle/>
          <a:p>
            <a:r>
              <a:rPr lang="en-US" dirty="0" smtClean="0"/>
              <a:t>Treatment: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n dysplastic Barrett.jpg"/>
          <p:cNvPicPr>
            <a:picLocks noGrp="1" noChangeAspect="1"/>
          </p:cNvPicPr>
          <p:nvPr>
            <p:ph idx="1"/>
          </p:nvPr>
        </p:nvPicPr>
        <p:blipFill>
          <a:blip r:embed="rId2" cstate="print"/>
          <a:stretch>
            <a:fillRect/>
          </a:stretch>
        </p:blipFill>
        <p:spPr>
          <a:xfrm>
            <a:off x="762000" y="1524000"/>
            <a:ext cx="6781800" cy="3810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the replacement of the normal squamous epithelium of the distal esophagus with specialized intestinal metaplasia(SIM).</a:t>
            </a:r>
          </a:p>
          <a:p>
            <a:endParaRPr lang="en-US" dirty="0" smtClean="0"/>
          </a:p>
          <a:p>
            <a:pPr>
              <a:buNone/>
            </a:pPr>
            <a:endParaRPr lang="en-US" dirty="0" smtClean="0"/>
          </a:p>
          <a:p>
            <a:r>
              <a:rPr lang="en-US" dirty="0" smtClean="0"/>
              <a:t>It is thought to be caused by chronic GERD, which leads to esophagitis and subsequent metaplasia of the esophageal lining.    </a:t>
            </a:r>
          </a:p>
          <a:p>
            <a:endParaRPr lang="en-US" dirty="0" smtClean="0"/>
          </a:p>
        </p:txBody>
      </p:sp>
      <p:sp>
        <p:nvSpPr>
          <p:cNvPr id="2" name="Title 1"/>
          <p:cNvSpPr>
            <a:spLocks noGrp="1"/>
          </p:cNvSpPr>
          <p:nvPr>
            <p:ph type="title"/>
          </p:nvPr>
        </p:nvSpPr>
        <p:spPr/>
        <p:txBody>
          <a:bodyPr/>
          <a:lstStyle/>
          <a:p>
            <a:r>
              <a:rPr lang="en-US" b="1" dirty="0" smtClean="0"/>
              <a:t>Definition :</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None/>
            </a:pPr>
            <a:r>
              <a:rPr lang="en-US" b="1" i="1" dirty="0" smtClean="0"/>
              <a:t> B . indefinite grade dysplasia</a:t>
            </a:r>
            <a:r>
              <a:rPr lang="en-US" dirty="0" smtClean="0"/>
              <a:t>: </a:t>
            </a:r>
          </a:p>
          <a:p>
            <a:pPr marL="624078" indent="-514350">
              <a:buNone/>
            </a:pPr>
            <a:r>
              <a:rPr lang="en-US" dirty="0" smtClean="0"/>
              <a:t>It means nuclear enlargement, prominence of the nucleoli, crowding hyperchromatism  noticed in the lower portion of the glands, whereas the upper part of glands and surface epithelium show less or no abnormalities. </a:t>
            </a:r>
          </a:p>
          <a:p>
            <a:pPr marL="624078" indent="-514350">
              <a:buNone/>
            </a:pPr>
            <a:r>
              <a:rPr lang="en-US" dirty="0" smtClean="0"/>
              <a:t>If diagnosed → aggressive anti-</a:t>
            </a:r>
            <a:r>
              <a:rPr lang="en-US" dirty="0" err="1" smtClean="0"/>
              <a:t>secretory</a:t>
            </a:r>
            <a:r>
              <a:rPr lang="en-US" dirty="0" smtClean="0"/>
              <a:t> ttt and repeat surveillance  biopsy in 3 months.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i="1" dirty="0" smtClean="0"/>
              <a:t>C . Low grade dysplasia</a:t>
            </a:r>
            <a:r>
              <a:rPr lang="en-US" dirty="0" smtClean="0"/>
              <a:t>:</a:t>
            </a:r>
          </a:p>
          <a:p>
            <a:r>
              <a:rPr lang="en-US" dirty="0" smtClean="0"/>
              <a:t>Characterized by mucosal cells containing nuclei that are larger, hyper chromatic with irregular outlines , and basally located in the cells with minimal or no stratification.</a:t>
            </a:r>
          </a:p>
          <a:p>
            <a:r>
              <a:rPr lang="en-US" dirty="0" smtClean="0"/>
              <a:t>Several studies demonstrated that there is no significant  increase in the malignant potential of  low grade dysplasia than that of non-dysplastic BE.</a:t>
            </a:r>
          </a:p>
          <a:p>
            <a:r>
              <a:rPr lang="en-US" dirty="0" smtClean="0"/>
              <a:t>Also ,some cases showed regression to non dysplastic BE on subsequent biopsies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More recent data suggest the extent of dysplastic crypts to be more significant predicator of esophageal carcinoma.</a:t>
            </a:r>
          </a:p>
          <a:p>
            <a:r>
              <a:rPr lang="en-US" dirty="0" smtClean="0"/>
              <a:t>If diagnosed→ a repeat EGD with surveillance biopsies should be performed within 3-6m and then annually as long as low grade dysplasia persist.</a:t>
            </a:r>
          </a:p>
          <a:p>
            <a:r>
              <a:rPr lang="en-US" dirty="0" smtClean="0"/>
              <a:t>Shorter intervals may be considered if large number of dysplastic crypts is found.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w grade dysplasia.jpg"/>
          <p:cNvPicPr>
            <a:picLocks noGrp="1" noChangeAspect="1"/>
          </p:cNvPicPr>
          <p:nvPr>
            <p:ph idx="1"/>
          </p:nvPr>
        </p:nvPicPr>
        <p:blipFill>
          <a:blip r:embed="rId2" cstate="print"/>
          <a:stretch>
            <a:fillRect/>
          </a:stretch>
        </p:blipFill>
        <p:spPr>
          <a:xfrm>
            <a:off x="1295400" y="1524000"/>
            <a:ext cx="6172200" cy="449580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i="1" dirty="0" smtClean="0"/>
              <a:t>D . high grade dysplasia:</a:t>
            </a:r>
          </a:p>
          <a:p>
            <a:r>
              <a:rPr lang="en-US" dirty="0" smtClean="0"/>
              <a:t>Distortion of the glandular architecture.</a:t>
            </a:r>
          </a:p>
          <a:p>
            <a:r>
              <a:rPr lang="en-US" dirty="0" smtClean="0"/>
              <a:t>The glands are composed of branching and lateral budding crypts.</a:t>
            </a:r>
          </a:p>
          <a:p>
            <a:r>
              <a:rPr lang="en-US" dirty="0" smtClean="0"/>
              <a:t>The most important feature is loss of nuclear polarity , and absence of a consistent relationship of nuclei to each other. </a:t>
            </a:r>
          </a:p>
          <a:p>
            <a:r>
              <a:rPr lang="en-US" dirty="0" smtClean="0"/>
              <a:t>Should be diagnosed by two </a:t>
            </a:r>
            <a:r>
              <a:rPr lang="en-US" dirty="0" smtClean="0"/>
              <a:t>GIT </a:t>
            </a:r>
            <a:r>
              <a:rPr lang="en-US" dirty="0" smtClean="0"/>
              <a:t>expert pathologists.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gh-grade dysplasia.jpg"/>
          <p:cNvPicPr>
            <a:picLocks noGrp="1" noChangeAspect="1"/>
          </p:cNvPicPr>
          <p:nvPr>
            <p:ph idx="1"/>
          </p:nvPr>
        </p:nvPicPr>
        <p:blipFill>
          <a:blip r:embed="rId2" cstate="print"/>
          <a:stretch>
            <a:fillRect/>
          </a:stretch>
        </p:blipFill>
        <p:spPr>
          <a:xfrm>
            <a:off x="1066800" y="1295400"/>
            <a:ext cx="7010400" cy="4495800"/>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Esophagectomy , mucosal ablation or  endoscopic mucosal resection </a:t>
            </a:r>
            <a:r>
              <a:rPr lang="en-US" dirty="0" smtClean="0"/>
              <a:t>:</a:t>
            </a:r>
          </a:p>
          <a:p>
            <a:r>
              <a:rPr lang="en-US" dirty="0" smtClean="0"/>
              <a:t>this depend on several factors such as operative risk of the patient , extent of high grade dysplasia, its focality.</a:t>
            </a:r>
          </a:p>
          <a:p>
            <a:r>
              <a:rPr lang="en-US" dirty="0" smtClean="0"/>
              <a:t>If dysplasia is focal (five or fewer crypts) , or in the form of nodule , endoscopic mucosal resection (EMR) should be considered.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i="1" dirty="0" smtClean="0"/>
              <a:t>EMR: </a:t>
            </a:r>
          </a:p>
          <a:p>
            <a:r>
              <a:rPr lang="en-US" dirty="0" smtClean="0"/>
              <a:t>resection of the mucosal layer of the esoph. after separating it from the muscular layer with sub mucosal inj. Of saline or band ligation.</a:t>
            </a:r>
          </a:p>
          <a:p>
            <a:r>
              <a:rPr lang="en-US" dirty="0" smtClean="0"/>
              <a:t>Its main risks include bleeding and perforation. </a:t>
            </a:r>
          </a:p>
          <a:p>
            <a:r>
              <a:rPr lang="en-US" dirty="0" smtClean="0"/>
              <a:t>It should be preceded by endo. u/s to confirm the extent of the lesion. </a:t>
            </a:r>
          </a:p>
          <a:p>
            <a:r>
              <a:rPr lang="en-US" dirty="0" smtClean="0"/>
              <a:t>Its frequently associated with endo. Ablation technique as radiofrequency ablation,…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dules of high grade dysplasia.jpg"/>
          <p:cNvPicPr>
            <a:picLocks noGrp="1" noChangeAspect="1"/>
          </p:cNvPicPr>
          <p:nvPr>
            <p:ph idx="1"/>
          </p:nvPr>
        </p:nvPicPr>
        <p:blipFill>
          <a:blip r:embed="rId2" cstate="print"/>
          <a:stretch>
            <a:fillRect/>
          </a:stretch>
        </p:blipFill>
        <p:spPr>
          <a:xfrm>
            <a:off x="609600" y="1752600"/>
            <a:ext cx="3505200" cy="3886200"/>
          </a:xfrm>
        </p:spPr>
      </p:pic>
      <p:pic>
        <p:nvPicPr>
          <p:cNvPr id="5" name="Picture 4" descr="after endoscopic mucosal resection.jpg"/>
          <p:cNvPicPr>
            <a:picLocks noChangeAspect="1"/>
          </p:cNvPicPr>
          <p:nvPr/>
        </p:nvPicPr>
        <p:blipFill>
          <a:blip r:embed="rId3" cstate="print"/>
          <a:stretch>
            <a:fillRect/>
          </a:stretch>
        </p:blipFill>
        <p:spPr>
          <a:xfrm>
            <a:off x="4800600" y="1676400"/>
            <a:ext cx="3962400" cy="40386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Photodynamic therapy:</a:t>
            </a:r>
          </a:p>
          <a:p>
            <a:r>
              <a:rPr lang="en-US" dirty="0" smtClean="0"/>
              <a:t>The patient is given an I.V photo sensitizer which is taken by the  dysplastic cells. After a time delay, a laser light of certain wave length is used to illuminate the tissue and activate the photo sensitizer which reacts with oxygen and mediate cell damage.</a:t>
            </a:r>
          </a:p>
          <a:p>
            <a:r>
              <a:rPr lang="en-US" dirty="0" smtClean="0"/>
              <a:t>Used for patient with extensive , diffuse high grade dysplasia or intra mucosal carcinoma and not surgically candidate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named after Norman Barrett ,a thorathic surgeon who described a case of esophageal ulcer surrounded by columnar mucosa found at autopsy.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llumination with laser light during photodynamic therapy.jpg"/>
          <p:cNvPicPr>
            <a:picLocks noGrp="1" noChangeAspect="1"/>
          </p:cNvPicPr>
          <p:nvPr>
            <p:ph idx="1"/>
          </p:nvPr>
        </p:nvPicPr>
        <p:blipFill>
          <a:blip r:embed="rId2" cstate="print"/>
          <a:stretch>
            <a:fillRect/>
          </a:stretch>
        </p:blipFill>
        <p:spPr>
          <a:xfrm>
            <a:off x="685800" y="1600200"/>
            <a:ext cx="3505200" cy="4114800"/>
          </a:xfrm>
        </p:spPr>
      </p:pic>
      <p:pic>
        <p:nvPicPr>
          <p:cNvPr id="5" name="Picture 4" descr="Barrette esophagus 48h after illumination.jpg"/>
          <p:cNvPicPr>
            <a:picLocks noChangeAspect="1"/>
          </p:cNvPicPr>
          <p:nvPr/>
        </p:nvPicPr>
        <p:blipFill>
          <a:blip r:embed="rId3" cstate="print"/>
          <a:stretch>
            <a:fillRect/>
          </a:stretch>
        </p:blipFill>
        <p:spPr>
          <a:xfrm>
            <a:off x="4876800" y="1524000"/>
            <a:ext cx="3810000" cy="42672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Risks of photo dynamic ablation include: </a:t>
            </a:r>
          </a:p>
          <a:p>
            <a:pPr>
              <a:buNone/>
            </a:pPr>
            <a:r>
              <a:rPr lang="en-US" dirty="0" smtClean="0"/>
              <a:t>Stricture,  atrial fibrillation, pleural effusion. </a:t>
            </a:r>
          </a:p>
          <a:p>
            <a:pPr>
              <a:buNone/>
            </a:pPr>
            <a:endParaRPr lang="en-US" dirty="0" smtClean="0"/>
          </a:p>
          <a:p>
            <a:pPr>
              <a:buFont typeface="Wingdings" pitchFamily="2" charset="2"/>
              <a:buChar char="Ø"/>
            </a:pPr>
            <a:r>
              <a:rPr lang="en-US" dirty="0" smtClean="0"/>
              <a:t>The over all survival and mortality rates are the same as of those of esophagectomy. </a:t>
            </a:r>
          </a:p>
          <a:p>
            <a:pPr>
              <a:buFont typeface="Wingdings" pitchFamily="2" charset="2"/>
              <a:buChar char="Ø"/>
            </a:pPr>
            <a:endParaRPr lang="en-US" dirty="0" smtClean="0"/>
          </a:p>
          <a:p>
            <a:pPr>
              <a:buFont typeface="Wingdings" pitchFamily="2" charset="2"/>
              <a:buChar char="Ø"/>
            </a:pPr>
            <a:r>
              <a:rPr lang="en-US" dirty="0" smtClean="0"/>
              <a:t>Other endoscopic ablative techniques include radiofrequency ablation, focal thermal ablation, and </a:t>
            </a:r>
            <a:r>
              <a:rPr lang="en-US" dirty="0" err="1" smtClean="0"/>
              <a:t>cryo</a:t>
            </a:r>
            <a:r>
              <a:rPr lang="en-US" dirty="0" smtClean="0"/>
              <a:t> ablation methods.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Esophagectomy: </a:t>
            </a:r>
          </a:p>
          <a:p>
            <a:r>
              <a:rPr lang="en-US" dirty="0" smtClean="0"/>
              <a:t> is a highly invasive maneuver .</a:t>
            </a:r>
          </a:p>
          <a:p>
            <a:r>
              <a:rPr lang="en-US" dirty="0" smtClean="0"/>
              <a:t>It is associated with 3-10%mortality rate and up to 45%morbidity.</a:t>
            </a:r>
          </a:p>
          <a:p>
            <a:pPr>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course and prognosis of the majority of patients with BE are benign , as the disease can be managed effectively by appropriate surveillance, acid suppression therapy, and patients reassurance. </a:t>
            </a:r>
            <a:endParaRPr lang="en-US" dirty="0"/>
          </a:p>
        </p:txBody>
      </p:sp>
      <p:sp>
        <p:nvSpPr>
          <p:cNvPr id="3" name="Title 2"/>
          <p:cNvSpPr>
            <a:spLocks noGrp="1"/>
          </p:cNvSpPr>
          <p:nvPr>
            <p:ph type="title"/>
          </p:nvPr>
        </p:nvSpPr>
        <p:spPr/>
        <p:txBody>
          <a:bodyPr/>
          <a:lstStyle/>
          <a:p>
            <a:r>
              <a:rPr lang="en-US" dirty="0" smtClean="0"/>
              <a:t>Course and prognosis: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b="1" i="1" dirty="0" smtClean="0"/>
              <a:t>                        </a:t>
            </a:r>
            <a:r>
              <a:rPr lang="en-US" sz="6000" b="1" i="1" dirty="0" smtClean="0"/>
              <a:t>Thank  you</a:t>
            </a:r>
            <a:endParaRPr lang="en-US" sz="60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rrette esophagus.jpg"/>
          <p:cNvPicPr>
            <a:picLocks noGrp="1" noChangeAspect="1"/>
          </p:cNvPicPr>
          <p:nvPr>
            <p:ph idx="1"/>
          </p:nvPr>
        </p:nvPicPr>
        <p:blipFill>
          <a:blip r:embed="rId2" cstate="print"/>
          <a:stretch>
            <a:fillRect/>
          </a:stretch>
        </p:blipFill>
        <p:spPr>
          <a:xfrm>
            <a:off x="1143000" y="990600"/>
            <a:ext cx="6553200" cy="4343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over all incidence →1.6-1.7%. </a:t>
            </a:r>
          </a:p>
          <a:p>
            <a:pPr>
              <a:buNone/>
            </a:pPr>
            <a:endParaRPr lang="en-US" dirty="0" smtClean="0"/>
          </a:p>
          <a:p>
            <a:r>
              <a:rPr lang="en-US" dirty="0" smtClean="0"/>
              <a:t>In patients with GERD →5-10% specially with sever GERD. </a:t>
            </a:r>
          </a:p>
          <a:p>
            <a:pPr>
              <a:buNone/>
            </a:pPr>
            <a:endParaRPr lang="en-US" dirty="0" smtClean="0"/>
          </a:p>
          <a:p>
            <a:r>
              <a:rPr lang="en-US" dirty="0" smtClean="0"/>
              <a:t>In patients with peptic stricture of the esophagus→30%</a:t>
            </a:r>
            <a:endParaRPr lang="en-US" dirty="0"/>
          </a:p>
        </p:txBody>
      </p:sp>
      <p:sp>
        <p:nvSpPr>
          <p:cNvPr id="3" name="Title 2"/>
          <p:cNvSpPr>
            <a:spLocks noGrp="1"/>
          </p:cNvSpPr>
          <p:nvPr>
            <p:ph type="title"/>
          </p:nvPr>
        </p:nvSpPr>
        <p:spPr/>
        <p:txBody>
          <a:bodyPr>
            <a:normAutofit/>
          </a:bodyPr>
          <a:lstStyle/>
          <a:p>
            <a:r>
              <a:rPr lang="en-US" dirty="0" smtClean="0"/>
              <a:t>Epidemiology: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b="1" i="1" dirty="0" smtClean="0"/>
              <a:t>Sex: </a:t>
            </a:r>
          </a:p>
          <a:p>
            <a:pPr>
              <a:buNone/>
            </a:pPr>
            <a:r>
              <a:rPr lang="en-US" dirty="0" smtClean="0"/>
              <a:t>         male:female→3:1 </a:t>
            </a:r>
          </a:p>
          <a:p>
            <a:r>
              <a:rPr lang="en-US" b="1" i="1" dirty="0" smtClean="0"/>
              <a:t>Age:  </a:t>
            </a:r>
          </a:p>
          <a:p>
            <a:pPr>
              <a:buNone/>
            </a:pPr>
            <a:r>
              <a:rPr lang="en-US" dirty="0" smtClean="0"/>
              <a:t>        usually middle age.</a:t>
            </a:r>
          </a:p>
          <a:p>
            <a:r>
              <a:rPr lang="en-US" b="1" i="1" dirty="0" smtClean="0"/>
              <a:t>Race : </a:t>
            </a:r>
          </a:p>
          <a:p>
            <a:pPr>
              <a:buNone/>
            </a:pPr>
            <a:r>
              <a:rPr lang="en-US" dirty="0" smtClean="0"/>
              <a:t>     -  common in Caucasians.</a:t>
            </a:r>
          </a:p>
          <a:p>
            <a:pPr>
              <a:buNone/>
            </a:pPr>
            <a:r>
              <a:rPr lang="en-US" dirty="0" smtClean="0"/>
              <a:t>      -  uncommon in blacks and Asians.</a:t>
            </a:r>
          </a:p>
          <a:p>
            <a:r>
              <a:rPr lang="en-US" b="1" i="1" dirty="0" smtClean="0"/>
              <a:t>Alcohol and smoking </a:t>
            </a:r>
            <a:r>
              <a:rPr lang="en-US" dirty="0" smtClean="0"/>
              <a:t>increase the risk of developing Barrett esophagus.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buFont typeface="Wingdings" pitchFamily="2" charset="2"/>
              <a:buChar char="q"/>
            </a:pPr>
            <a:r>
              <a:rPr lang="en-US" dirty="0" smtClean="0"/>
              <a:t>In patients with GERD both gastric acid and bile salts play role in development of Barrett esophagus. </a:t>
            </a:r>
          </a:p>
          <a:p>
            <a:pPr>
              <a:buFont typeface="Wingdings" pitchFamily="2" charset="2"/>
              <a:buChar char="q"/>
            </a:pPr>
            <a:r>
              <a:rPr lang="en-US" b="1" i="1" dirty="0" smtClean="0"/>
              <a:t>Esophageal PH monitoring studies have shown that :</a:t>
            </a:r>
          </a:p>
          <a:p>
            <a:pPr>
              <a:buNone/>
            </a:pPr>
            <a:r>
              <a:rPr lang="en-US" dirty="0" smtClean="0"/>
              <a:t>  1.patients with BE have more acid exposure        than healthy controls. </a:t>
            </a:r>
          </a:p>
          <a:p>
            <a:pPr>
              <a:buNone/>
            </a:pPr>
            <a:endParaRPr lang="en-US" dirty="0" smtClean="0"/>
          </a:p>
          <a:p>
            <a:pPr>
              <a:buNone/>
            </a:pPr>
            <a:r>
              <a:rPr lang="en-US" dirty="0" smtClean="0"/>
              <a:t>  2.it results from long duration of exposure to acid(&gt;5min),rather than from greater number of reflux episodes.</a:t>
            </a:r>
          </a:p>
          <a:p>
            <a:endParaRPr lang="en-US" dirty="0"/>
          </a:p>
        </p:txBody>
      </p:sp>
      <p:sp>
        <p:nvSpPr>
          <p:cNvPr id="3" name="Title 2"/>
          <p:cNvSpPr>
            <a:spLocks noGrp="1"/>
          </p:cNvSpPr>
          <p:nvPr>
            <p:ph type="title"/>
          </p:nvPr>
        </p:nvSpPr>
        <p:spPr/>
        <p:txBody>
          <a:bodyPr/>
          <a:lstStyle/>
          <a:p>
            <a:r>
              <a:rPr lang="en-US" smtClean="0"/>
              <a:t>Pathogenesis: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role of the refluxed bile salts is still debated , increased levels of refluxed bile acid have been found in patients with BE. </a:t>
            </a:r>
          </a:p>
          <a:p>
            <a:pPr>
              <a:buNone/>
            </a:pPr>
            <a:r>
              <a:rPr lang="en-US" dirty="0" smtClean="0"/>
              <a:t>  </a:t>
            </a:r>
          </a:p>
          <a:p>
            <a:r>
              <a:rPr lang="en-US" dirty="0" smtClean="0"/>
              <a:t>Acid and bile have been shown to trigger a class of homeobox  genes, which regulate the cellular differentiation. </a:t>
            </a:r>
            <a:endParaRPr lang="en-US" dirty="0"/>
          </a:p>
        </p:txBody>
      </p:sp>
      <p:sp>
        <p:nvSpPr>
          <p:cNvPr id="3" name="Title 2"/>
          <p:cNvSpPr>
            <a:spLocks noGrp="1"/>
          </p:cNvSpPr>
          <p:nvPr>
            <p:ph type="title"/>
          </p:nvPr>
        </p:nvSpPr>
        <p:spPr/>
        <p:txBody>
          <a:bodyPr/>
          <a:lstStyle/>
          <a:p>
            <a:r>
              <a:rPr lang="en-US" dirty="0" smtClean="0"/>
              <a:t>Bile salts: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1612</Words>
  <Application>Microsoft Office PowerPoint</Application>
  <PresentationFormat>On-screen Show (4:3)</PresentationFormat>
  <Paragraphs>177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Slide 1</vt:lpstr>
      <vt:lpstr>Barrett's esophagus  </vt:lpstr>
      <vt:lpstr>Definition :</vt:lpstr>
      <vt:lpstr>Slide 4</vt:lpstr>
      <vt:lpstr>Slide 5</vt:lpstr>
      <vt:lpstr>Epidemiology: </vt:lpstr>
      <vt:lpstr>Slide 7</vt:lpstr>
      <vt:lpstr>Pathogenesis:</vt:lpstr>
      <vt:lpstr>Bile salts:</vt:lpstr>
      <vt:lpstr>H.Pylori  infection:</vt:lpstr>
      <vt:lpstr>Diagnosis:</vt:lpstr>
      <vt:lpstr>Endoscopic findings:</vt:lpstr>
      <vt:lpstr>Slide 13</vt:lpstr>
      <vt:lpstr>Slide 14</vt:lpstr>
      <vt:lpstr>Slide 15</vt:lpstr>
      <vt:lpstr>Biopsies:</vt:lpstr>
      <vt:lpstr>Slide 17</vt:lpstr>
      <vt:lpstr>Screening:</vt:lpstr>
      <vt:lpstr>Survillence:</vt:lpstr>
      <vt:lpstr>Slide 20</vt:lpstr>
      <vt:lpstr>Slide 21</vt:lpstr>
      <vt:lpstr>Slide 22</vt:lpstr>
      <vt:lpstr>Slide 23</vt:lpstr>
      <vt:lpstr>Slide 24</vt:lpstr>
      <vt:lpstr>Slide 25</vt:lpstr>
      <vt:lpstr>Risk factors for development of adenocarcinoma from BE:</vt:lpstr>
      <vt:lpstr>Slide 27</vt:lpstr>
      <vt:lpstr>Treatment:</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Course and prognosis:</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Barrett's esophagus</dc:title>
  <dc:creator>to</dc:creator>
  <cp:lastModifiedBy>to</cp:lastModifiedBy>
  <cp:revision>46</cp:revision>
  <dcterms:created xsi:type="dcterms:W3CDTF">2013-11-01T16:44:04Z</dcterms:created>
  <dcterms:modified xsi:type="dcterms:W3CDTF">2013-11-04T09:40:37Z</dcterms:modified>
</cp:coreProperties>
</file>